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3" r:id="rId3"/>
    <p:sldId id="258" r:id="rId4"/>
    <p:sldId id="294" r:id="rId5"/>
    <p:sldId id="295" r:id="rId6"/>
    <p:sldId id="297" r:id="rId7"/>
    <p:sldId id="296" r:id="rId8"/>
    <p:sldId id="298" r:id="rId9"/>
    <p:sldId id="299" r:id="rId10"/>
    <p:sldId id="300" r:id="rId11"/>
    <p:sldId id="301" r:id="rId12"/>
    <p:sldId id="302" r:id="rId13"/>
    <p:sldId id="292" r:id="rId14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59D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00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500" y="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4CB4A-0D5C-40A0-A67C-90EC15470894}" type="datetimeFigureOut">
              <a:rPr lang="de-DE" smtClean="0"/>
              <a:t>11.04.2018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967D9-BD5E-40A9-B151-2300AC0E804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043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46D9-D3AB-4F0C-9483-46596DA25229}" type="datetime1">
              <a:rPr lang="de-DE" smtClean="0"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366" y="218956"/>
            <a:ext cx="4267796" cy="571580"/>
          </a:xfrm>
          <a:prstGeom prst="rect">
            <a:avLst/>
          </a:prstGeom>
        </p:spPr>
      </p:pic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04473" y="4547211"/>
            <a:ext cx="2238687" cy="1991003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582784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597729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47886-C705-43B2-B14C-88FAE06ECF50}" type="datetime1">
              <a:rPr lang="de-DE" smtClean="0"/>
              <a:t>11.04.2018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5059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03F15-97BB-42DB-96A4-6B959FD1724D}" type="datetime1">
              <a:rPr lang="de-DE" smtClean="0"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33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642-EA2B-407C-A766-BC9693794ADE}" type="datetime1">
              <a:rPr lang="de-DE" smtClean="0"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0814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A19A4-7DB8-43E3-B582-5BF13253422C}" type="datetime1">
              <a:rPr lang="de-DE" smtClean="0"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366" y="218956"/>
            <a:ext cx="4267796" cy="571580"/>
          </a:xfrm>
          <a:prstGeom prst="rect">
            <a:avLst/>
          </a:prstGeom>
        </p:spPr>
      </p:pic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54925" y="6484048"/>
            <a:ext cx="1895740" cy="133369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38161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5031" y="6496890"/>
            <a:ext cx="4553585" cy="14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2409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6B752-9759-46D8-9612-FB77EA2D7C1D}" type="datetime1">
              <a:rPr lang="de-DE" smtClean="0"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54925" y="6484048"/>
            <a:ext cx="1895740" cy="133369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38161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031" y="6496890"/>
            <a:ext cx="4553585" cy="142895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336" y="170982"/>
            <a:ext cx="1441231" cy="55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1228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6B752-9759-46D8-9612-FB77EA2D7C1D}" type="datetime1">
              <a:rPr lang="de-DE" smtClean="0"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366" y="218956"/>
            <a:ext cx="4267796" cy="571580"/>
          </a:xfrm>
          <a:prstGeom prst="rect">
            <a:avLst/>
          </a:prstGeom>
        </p:spPr>
      </p:pic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54925" y="6484048"/>
            <a:ext cx="1895740" cy="133369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38161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5031" y="6496890"/>
            <a:ext cx="4553585" cy="14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62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1AE2A-F690-4212-B559-B13C552BD050}" type="datetime1">
              <a:rPr lang="de-DE" smtClean="0"/>
              <a:t>11.04.2018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0091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148-489A-493A-9C24-CA051245017B}" type="datetime1">
              <a:rPr lang="de-DE" smtClean="0"/>
              <a:t>11.04.2018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3388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8E24-97F8-4481-BA48-CBA09B394307}" type="datetime1">
              <a:rPr lang="de-DE" smtClean="0"/>
              <a:t>11.04.2018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B842B-201E-40DB-AAAD-DF4A698A1E17}" type="datetime1">
              <a:rPr lang="de-DE" smtClean="0"/>
              <a:t>11.04.2018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76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276-7D22-4280-8342-9680AB0C7DC0}" type="datetime1">
              <a:rPr lang="de-DE" smtClean="0"/>
              <a:t>11.04.2018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21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070F2-4316-4215-A0F7-F173D2CEBE01}" type="datetime1">
              <a:rPr lang="de-DE" smtClean="0"/>
              <a:t>11.04.2018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08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/>
          <p:cNvCxnSpPr/>
          <p:nvPr/>
        </p:nvCxnSpPr>
        <p:spPr>
          <a:xfrm>
            <a:off x="376518" y="103542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55582" y="5313844"/>
            <a:ext cx="300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/>
              <a:t>  </a:t>
            </a:r>
            <a:br>
              <a:rPr lang="de-DE" sz="2000" dirty="0"/>
            </a:br>
            <a:endParaRPr lang="de-DE" sz="20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1B8D228-DCD4-49CA-BF6F-A2681205B382}"/>
              </a:ext>
            </a:extLst>
          </p:cNvPr>
          <p:cNvSpPr txBox="1"/>
          <p:nvPr/>
        </p:nvSpPr>
        <p:spPr>
          <a:xfrm>
            <a:off x="705623" y="1101960"/>
            <a:ext cx="625645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800" b="1" dirty="0"/>
          </a:p>
          <a:p>
            <a:r>
              <a:rPr lang="de-DE" sz="2800" b="1" dirty="0">
                <a:solidFill>
                  <a:srgbClr val="00B0F0"/>
                </a:solidFill>
              </a:rPr>
              <a:t>Metrological </a:t>
            </a:r>
            <a:r>
              <a:rPr lang="de-DE" sz="2800" b="1" dirty="0" err="1">
                <a:solidFill>
                  <a:srgbClr val="00B0F0"/>
                </a:solidFill>
              </a:rPr>
              <a:t>activities</a:t>
            </a:r>
            <a:r>
              <a:rPr lang="de-DE" sz="2800" b="1" dirty="0">
                <a:solidFill>
                  <a:srgbClr val="00B0F0"/>
                </a:solidFill>
              </a:rPr>
              <a:t> in Germany (PTB)</a:t>
            </a:r>
            <a:r>
              <a:rPr lang="de-DE" sz="2800" b="1" dirty="0">
                <a:solidFill>
                  <a:srgbClr val="0070C0"/>
                </a:solidFill>
              </a:rPr>
              <a:t> </a:t>
            </a:r>
          </a:p>
          <a:p>
            <a:r>
              <a:rPr lang="de-DE" sz="2800" b="1" dirty="0"/>
              <a:t>Report May 2017 </a:t>
            </a:r>
            <a:r>
              <a:rPr lang="de-DE" sz="2800" b="1" dirty="0" err="1"/>
              <a:t>to</a:t>
            </a:r>
            <a:r>
              <a:rPr lang="de-DE" sz="2800" b="1" dirty="0"/>
              <a:t> April 2018</a:t>
            </a:r>
          </a:p>
          <a:p>
            <a:endParaRPr lang="de-DE" sz="2800" b="1" dirty="0"/>
          </a:p>
          <a:p>
            <a:endParaRPr lang="de-DE" sz="2800" b="1" dirty="0"/>
          </a:p>
          <a:p>
            <a:r>
              <a:rPr lang="de-DE" sz="2000" b="1" dirty="0"/>
              <a:t>Dr. Peter Ulbig</a:t>
            </a:r>
          </a:p>
          <a:p>
            <a:endParaRPr lang="de-DE" sz="2000" b="1" dirty="0"/>
          </a:p>
          <a:p>
            <a:r>
              <a:rPr lang="de-DE" sz="2000" dirty="0"/>
              <a:t>Head </a:t>
            </a:r>
            <a:r>
              <a:rPr lang="de-DE" sz="2000" dirty="0" err="1"/>
              <a:t>of</a:t>
            </a:r>
            <a:r>
              <a:rPr lang="de-DE" sz="2000" dirty="0"/>
              <a:t> Division 9 </a:t>
            </a:r>
            <a:br>
              <a:rPr lang="de-DE" sz="2000" dirty="0"/>
            </a:br>
            <a:r>
              <a:rPr lang="de-DE" sz="2000" dirty="0"/>
              <a:t>„Legal and international </a:t>
            </a:r>
            <a:r>
              <a:rPr lang="de-DE" sz="2000" dirty="0" err="1"/>
              <a:t>metrology</a:t>
            </a:r>
            <a:r>
              <a:rPr lang="de-DE" sz="2000" dirty="0"/>
              <a:t>“</a:t>
            </a:r>
          </a:p>
          <a:p>
            <a:endParaRPr lang="de-DE" sz="2400" dirty="0"/>
          </a:p>
          <a:p>
            <a:r>
              <a:rPr lang="de-DE" dirty="0"/>
              <a:t>28th COOMET Committee Meeting,</a:t>
            </a:r>
            <a:br>
              <a:rPr lang="de-DE" dirty="0"/>
            </a:br>
            <a:r>
              <a:rPr lang="de-DE" dirty="0"/>
              <a:t>Sarajevo, </a:t>
            </a:r>
            <a:r>
              <a:rPr lang="de-DE" dirty="0" err="1"/>
              <a:t>Bosnia</a:t>
            </a:r>
            <a:r>
              <a:rPr lang="de-DE" dirty="0"/>
              <a:t> and Herzegowina, 11th </a:t>
            </a:r>
            <a:r>
              <a:rPr lang="de-DE" dirty="0" err="1"/>
              <a:t>to</a:t>
            </a:r>
            <a:r>
              <a:rPr lang="de-DE" dirty="0"/>
              <a:t> 12th April 2018</a:t>
            </a:r>
          </a:p>
          <a:p>
            <a:endParaRPr lang="de-DE" sz="3200" b="1" dirty="0"/>
          </a:p>
          <a:p>
            <a:endParaRPr lang="de-DE" sz="3200" b="1" dirty="0"/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ED4EF9F-BC35-4BCC-9702-80B44A4FA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4906" y="1253359"/>
            <a:ext cx="2963938" cy="15116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9030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10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7206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3. Basic </a:t>
            </a:r>
            <a:r>
              <a:rPr lang="de-DE" sz="2800" dirty="0" err="1"/>
              <a:t>works</a:t>
            </a:r>
            <a:r>
              <a:rPr lang="de-DE" sz="2800" dirty="0"/>
              <a:t> on a digital </a:t>
            </a:r>
            <a:r>
              <a:rPr lang="de-DE" sz="2800" dirty="0" err="1"/>
              <a:t>calibration</a:t>
            </a:r>
            <a:r>
              <a:rPr lang="de-DE" sz="2800" dirty="0"/>
              <a:t> </a:t>
            </a:r>
            <a:r>
              <a:rPr lang="de-DE" sz="2800" dirty="0" err="1"/>
              <a:t>certificate</a:t>
            </a:r>
            <a:endParaRPr lang="de-DE" sz="2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E6CC8BB-B42E-49D7-8C56-0C959F51F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8" y="991343"/>
            <a:ext cx="5595367" cy="5264950"/>
          </a:xfrm>
          <a:prstGeom prst="rect">
            <a:avLst/>
          </a:prstGeom>
        </p:spPr>
      </p:pic>
      <p:sp>
        <p:nvSpPr>
          <p:cNvPr id="8" name="Geschweifte Klammer rechts 7">
            <a:extLst>
              <a:ext uri="{FF2B5EF4-FFF2-40B4-BE49-F238E27FC236}">
                <a16:creationId xmlns:a16="http://schemas.microsoft.com/office/drawing/2014/main" id="{AA6B6A5A-E004-4091-9ECC-D1CC487C4B6A}"/>
              </a:ext>
            </a:extLst>
          </p:cNvPr>
          <p:cNvSpPr/>
          <p:nvPr/>
        </p:nvSpPr>
        <p:spPr>
          <a:xfrm>
            <a:off x="6037943" y="1139371"/>
            <a:ext cx="304800" cy="5216979"/>
          </a:xfrm>
          <a:prstGeom prst="rightBrac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FC12F4-1B20-4571-8C9D-9B2DBA718A17}"/>
              </a:ext>
            </a:extLst>
          </p:cNvPr>
          <p:cNvSpPr txBox="1"/>
          <p:nvPr/>
        </p:nvSpPr>
        <p:spPr>
          <a:xfrm>
            <a:off x="6611256" y="3548743"/>
            <a:ext cx="254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= </a:t>
            </a:r>
            <a:r>
              <a:rPr lang="de-DE" dirty="0" err="1"/>
              <a:t>mandatory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2576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11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7206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3. Basic </a:t>
            </a:r>
            <a:r>
              <a:rPr lang="de-DE" sz="2800" dirty="0" err="1"/>
              <a:t>works</a:t>
            </a:r>
            <a:r>
              <a:rPr lang="de-DE" sz="2800" dirty="0"/>
              <a:t> on a digital </a:t>
            </a:r>
            <a:r>
              <a:rPr lang="de-DE" sz="2800" dirty="0" err="1"/>
              <a:t>calibration</a:t>
            </a:r>
            <a:r>
              <a:rPr lang="de-DE" sz="2800" dirty="0"/>
              <a:t> </a:t>
            </a:r>
            <a:r>
              <a:rPr lang="de-DE" sz="2800" dirty="0" err="1"/>
              <a:t>certificate</a:t>
            </a:r>
            <a:endParaRPr lang="de-DE" sz="28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89EDAC3-C650-41D6-9764-0C366E482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991694"/>
            <a:ext cx="7133588" cy="5278982"/>
          </a:xfrm>
          <a:prstGeom prst="rect">
            <a:avLst/>
          </a:prstGeom>
        </p:spPr>
      </p:pic>
      <p:sp>
        <p:nvSpPr>
          <p:cNvPr id="10" name="Geschweifte Klammer rechts 9">
            <a:extLst>
              <a:ext uri="{FF2B5EF4-FFF2-40B4-BE49-F238E27FC236}">
                <a16:creationId xmlns:a16="http://schemas.microsoft.com/office/drawing/2014/main" id="{7EBB3372-D8F8-4C18-AED5-AFCCD8A5BDD0}"/>
              </a:ext>
            </a:extLst>
          </p:cNvPr>
          <p:cNvSpPr/>
          <p:nvPr/>
        </p:nvSpPr>
        <p:spPr>
          <a:xfrm>
            <a:off x="7707080" y="1059544"/>
            <a:ext cx="304800" cy="5216979"/>
          </a:xfrm>
          <a:prstGeom prst="rightBrac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86A6E8E-254E-4BF6-AAC5-AD84A1D4AD29}"/>
              </a:ext>
            </a:extLst>
          </p:cNvPr>
          <p:cNvSpPr txBox="1"/>
          <p:nvPr/>
        </p:nvSpPr>
        <p:spPr>
          <a:xfrm>
            <a:off x="8312005" y="3490688"/>
            <a:ext cx="30417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= XML-file </a:t>
            </a:r>
            <a:r>
              <a:rPr lang="de-DE" dirty="0" err="1"/>
              <a:t>as</a:t>
            </a:r>
            <a:r>
              <a:rPr lang="de-DE" dirty="0"/>
              <a:t> digital </a:t>
            </a:r>
            <a:r>
              <a:rPr lang="de-DE" dirty="0" err="1"/>
              <a:t>version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  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calibration</a:t>
            </a:r>
            <a:r>
              <a:rPr lang="de-DE" dirty="0"/>
              <a:t> </a:t>
            </a:r>
            <a:r>
              <a:rPr lang="de-DE" dirty="0" err="1"/>
              <a:t>certificate</a:t>
            </a:r>
            <a:br>
              <a:rPr lang="de-DE" dirty="0"/>
            </a:br>
            <a:r>
              <a:rPr lang="de-DE" dirty="0"/>
              <a:t>= </a:t>
            </a:r>
            <a:r>
              <a:rPr lang="de-DE" dirty="0" err="1"/>
              <a:t>machine</a:t>
            </a:r>
            <a:r>
              <a:rPr lang="de-DE" dirty="0"/>
              <a:t> </a:t>
            </a:r>
            <a:r>
              <a:rPr lang="de-DE" dirty="0" err="1"/>
              <a:t>readable</a:t>
            </a:r>
            <a:endParaRPr lang="de-DE" dirty="0"/>
          </a:p>
        </p:txBody>
      </p:sp>
      <p:sp>
        <p:nvSpPr>
          <p:cNvPr id="5" name="Pfeil: nach rechts 4">
            <a:extLst>
              <a:ext uri="{FF2B5EF4-FFF2-40B4-BE49-F238E27FC236}">
                <a16:creationId xmlns:a16="http://schemas.microsoft.com/office/drawing/2014/main" id="{4A02F0DD-C2C9-478B-949E-83083D661140}"/>
              </a:ext>
            </a:extLst>
          </p:cNvPr>
          <p:cNvSpPr/>
          <p:nvPr/>
        </p:nvSpPr>
        <p:spPr>
          <a:xfrm>
            <a:off x="8128173" y="4935242"/>
            <a:ext cx="446314" cy="449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36B2B18-DE97-4B5E-A877-EDB4955875CB}"/>
              </a:ext>
            </a:extLst>
          </p:cNvPr>
          <p:cNvSpPr txBox="1"/>
          <p:nvPr/>
        </p:nvSpPr>
        <p:spPr>
          <a:xfrm>
            <a:off x="8610600" y="4979169"/>
            <a:ext cx="34435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International </a:t>
            </a:r>
            <a:r>
              <a:rPr lang="de-DE" dirty="0" err="1"/>
              <a:t>conference</a:t>
            </a:r>
            <a:br>
              <a:rPr lang="de-DE" dirty="0"/>
            </a:br>
            <a:r>
              <a:rPr lang="de-DE" dirty="0"/>
              <a:t>at PTB Braunschweig:</a:t>
            </a:r>
          </a:p>
          <a:p>
            <a:r>
              <a:rPr lang="de-DE" b="1" dirty="0"/>
              <a:t>„The digital </a:t>
            </a:r>
            <a:r>
              <a:rPr lang="de-DE" b="1" dirty="0" err="1"/>
              <a:t>calibration</a:t>
            </a:r>
            <a:r>
              <a:rPr lang="de-DE" b="1" dirty="0"/>
              <a:t> </a:t>
            </a:r>
            <a:r>
              <a:rPr lang="de-DE" b="1" dirty="0" err="1"/>
              <a:t>certificate</a:t>
            </a:r>
            <a:r>
              <a:rPr lang="de-DE" b="1" dirty="0"/>
              <a:t>“</a:t>
            </a:r>
            <a:br>
              <a:rPr lang="de-DE" b="1" dirty="0"/>
            </a:br>
            <a:r>
              <a:rPr lang="de-DE" b="1" dirty="0"/>
              <a:t>3rd June 2019</a:t>
            </a:r>
          </a:p>
          <a:p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865842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12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24399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 err="1"/>
              <a:t>Announcement</a:t>
            </a:r>
            <a:endParaRPr lang="de-DE" sz="2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24D0A66-891A-46FE-8B6F-C070D9ACE7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9" y="1155268"/>
            <a:ext cx="6669001" cy="4736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3387AF7-36C4-45F2-A686-099CD07F831E}"/>
              </a:ext>
            </a:extLst>
          </p:cNvPr>
          <p:cNvSpPr txBox="1"/>
          <p:nvPr/>
        </p:nvSpPr>
        <p:spPr>
          <a:xfrm>
            <a:off x="7352907" y="2092751"/>
            <a:ext cx="4285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Session on „</a:t>
            </a:r>
            <a:r>
              <a:rPr lang="de-DE" sz="2400" b="1" dirty="0" err="1"/>
              <a:t>Metrology</a:t>
            </a:r>
            <a:r>
              <a:rPr lang="de-DE" sz="2400" b="1" dirty="0"/>
              <a:t> </a:t>
            </a:r>
            <a:r>
              <a:rPr lang="de-DE" sz="2400" b="1" dirty="0" err="1"/>
              <a:t>transfer</a:t>
            </a:r>
            <a:r>
              <a:rPr lang="de-DE" sz="2400" b="1" dirty="0"/>
              <a:t>“</a:t>
            </a:r>
          </a:p>
        </p:txBody>
      </p:sp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9991E71C-E3BC-48AE-93B2-07B90C2A514F}"/>
              </a:ext>
            </a:extLst>
          </p:cNvPr>
          <p:cNvSpPr/>
          <p:nvPr/>
        </p:nvSpPr>
        <p:spPr>
          <a:xfrm>
            <a:off x="8908330" y="2846895"/>
            <a:ext cx="1121004" cy="7635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7F44385-80D8-43A2-87B2-9666E66334B6}"/>
              </a:ext>
            </a:extLst>
          </p:cNvPr>
          <p:cNvSpPr txBox="1"/>
          <p:nvPr/>
        </p:nvSpPr>
        <p:spPr>
          <a:xfrm>
            <a:off x="7352907" y="3902945"/>
            <a:ext cx="4292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Technology </a:t>
            </a:r>
            <a:r>
              <a:rPr lang="de-DE" sz="2400" dirty="0" err="1"/>
              <a:t>transfer</a:t>
            </a:r>
            <a:r>
              <a:rPr lang="de-DE" sz="2400" dirty="0"/>
              <a:t> in </a:t>
            </a:r>
            <a:r>
              <a:rPr lang="de-DE" sz="2400" dirty="0" err="1"/>
              <a:t>metrology</a:t>
            </a:r>
            <a:endParaRPr lang="de-DE" sz="2400" dirty="0"/>
          </a:p>
          <a:p>
            <a:r>
              <a:rPr lang="de-DE" sz="2400" dirty="0" err="1"/>
              <a:t>to</a:t>
            </a:r>
            <a:r>
              <a:rPr lang="de-DE" sz="2400" dirty="0"/>
              <a:t> support </a:t>
            </a:r>
            <a:r>
              <a:rPr lang="de-DE" sz="2400" dirty="0" err="1"/>
              <a:t>innovation</a:t>
            </a:r>
            <a:r>
              <a:rPr lang="de-DE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7951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54112" y="5599416"/>
            <a:ext cx="12037888" cy="1258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13</a:t>
            </a:fld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344178" y="342202"/>
            <a:ext cx="266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890464" y="2445971"/>
            <a:ext cx="6858000" cy="36576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de-DE" sz="1200" b="1" dirty="0">
              <a:latin typeface="Arial"/>
              <a:cs typeface="Arial"/>
            </a:endParaRPr>
          </a:p>
          <a:p>
            <a:endParaRPr lang="de-DE" sz="1200" b="1" dirty="0">
              <a:latin typeface="Arial"/>
              <a:cs typeface="Arial"/>
            </a:endParaRPr>
          </a:p>
          <a:p>
            <a:endParaRPr lang="de-DE" sz="1200" b="1" dirty="0">
              <a:latin typeface="Arial"/>
              <a:cs typeface="Arial"/>
            </a:endParaRPr>
          </a:p>
          <a:p>
            <a:r>
              <a:rPr lang="de-DE" sz="1200" b="1" dirty="0">
                <a:latin typeface="Arial"/>
                <a:cs typeface="Arial"/>
              </a:rPr>
              <a:t>Physikalisch-Technische Bundesanstalt</a:t>
            </a:r>
          </a:p>
          <a:p>
            <a:r>
              <a:rPr lang="de-DE" sz="1200" b="1" dirty="0">
                <a:latin typeface="Arial"/>
                <a:cs typeface="Arial"/>
              </a:rPr>
              <a:t>Braunschweig und Berlin</a:t>
            </a:r>
          </a:p>
          <a:p>
            <a:r>
              <a:rPr lang="de-DE" sz="1200" dirty="0">
                <a:latin typeface="Arial"/>
                <a:cs typeface="Arial"/>
              </a:rPr>
              <a:t>Bundesallee 100</a:t>
            </a:r>
          </a:p>
          <a:p>
            <a:pPr>
              <a:spcAft>
                <a:spcPts val="500"/>
              </a:spcAft>
            </a:pPr>
            <a:r>
              <a:rPr lang="de-DE" sz="1200" dirty="0">
                <a:latin typeface="Arial"/>
                <a:cs typeface="Arial"/>
              </a:rPr>
              <a:t>38116 Braunschweig</a:t>
            </a:r>
          </a:p>
          <a:p>
            <a:r>
              <a:rPr lang="de-DE" sz="1200" dirty="0">
                <a:latin typeface="Arial"/>
                <a:cs typeface="Arial"/>
              </a:rPr>
              <a:t>Dr. Peter Ulbig</a:t>
            </a:r>
          </a:p>
          <a:p>
            <a:r>
              <a:rPr lang="de-DE" sz="1200" dirty="0">
                <a:latin typeface="Arial"/>
                <a:cs typeface="Arial"/>
              </a:rPr>
              <a:t>Head </a:t>
            </a:r>
            <a:r>
              <a:rPr lang="de-DE" sz="1200" dirty="0" err="1">
                <a:latin typeface="Arial"/>
                <a:cs typeface="Arial"/>
              </a:rPr>
              <a:t>of</a:t>
            </a:r>
            <a:r>
              <a:rPr lang="de-DE" sz="1200" dirty="0">
                <a:latin typeface="Arial"/>
                <a:cs typeface="Arial"/>
              </a:rPr>
              <a:t> Division 9 </a:t>
            </a:r>
            <a:r>
              <a:rPr lang="de-DE" sz="1200" dirty="0" err="1">
                <a:latin typeface="Arial"/>
                <a:cs typeface="Arial"/>
              </a:rPr>
              <a:t>for</a:t>
            </a:r>
            <a:br>
              <a:rPr lang="de-DE" sz="1200" dirty="0">
                <a:latin typeface="Arial"/>
                <a:cs typeface="Arial"/>
              </a:rPr>
            </a:br>
            <a:r>
              <a:rPr lang="de-DE" sz="1200" dirty="0">
                <a:latin typeface="Arial"/>
                <a:cs typeface="Arial"/>
              </a:rPr>
              <a:t>„Legal and international </a:t>
            </a:r>
            <a:r>
              <a:rPr lang="de-DE" sz="1200" dirty="0" err="1">
                <a:latin typeface="Arial"/>
                <a:cs typeface="Arial"/>
              </a:rPr>
              <a:t>metrology</a:t>
            </a:r>
            <a:r>
              <a:rPr lang="de-DE" sz="1200" dirty="0">
                <a:latin typeface="Arial"/>
                <a:cs typeface="Arial"/>
              </a:rPr>
              <a:t>“</a:t>
            </a:r>
          </a:p>
          <a:p>
            <a:br>
              <a:rPr lang="de-DE" sz="1200" dirty="0">
                <a:latin typeface="Arial"/>
                <a:cs typeface="Arial"/>
              </a:rPr>
            </a:br>
            <a:endParaRPr lang="de-DE" sz="1200" dirty="0">
              <a:latin typeface="Arial"/>
              <a:cs typeface="Arial"/>
            </a:endParaRPr>
          </a:p>
        </p:txBody>
      </p:sp>
      <p:pic>
        <p:nvPicPr>
          <p:cNvPr id="8" name="Picture 2" descr="D:\_daten\dienstliches\2014\ppt\PPT_HG_Folie_03.png"/>
          <p:cNvPicPr>
            <a:picLocks noChangeAspect="1" noChangeArrowheads="1"/>
          </p:cNvPicPr>
          <p:nvPr/>
        </p:nvPicPr>
        <p:blipFill>
          <a:blip r:embed="rId2" cstate="print"/>
          <a:srcRect r="79588"/>
          <a:stretch>
            <a:fillRect/>
          </a:stretch>
        </p:blipFill>
        <p:spPr bwMode="auto">
          <a:xfrm>
            <a:off x="1289" y="4396284"/>
            <a:ext cx="1866478" cy="2084388"/>
          </a:xfrm>
          <a:prstGeom prst="rect">
            <a:avLst/>
          </a:prstGeom>
          <a:noFill/>
        </p:spPr>
      </p:pic>
      <p:pic>
        <p:nvPicPr>
          <p:cNvPr id="9" name="Picture 2" descr="http://tylerh4.edublogs.org/files/2010/01/question-mar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8128" y="1280697"/>
            <a:ext cx="3050463" cy="406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1795848" y="1769917"/>
            <a:ext cx="5779572" cy="224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dirty="0" err="1">
                <a:latin typeface="+mj-lt"/>
                <a:cs typeface="Arial" pitchFamily="34" charset="0"/>
              </a:rPr>
              <a:t>Thank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you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very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much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for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your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attention</a:t>
            </a:r>
            <a:endParaRPr lang="de-DE" sz="2800" b="1" dirty="0">
              <a:latin typeface="+mj-lt"/>
              <a:cs typeface="Arial" pitchFamily="34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az-Cyrl-AZ" altLang="zh-CN" sz="2800" b="1" dirty="0">
                <a:cs typeface="Arial" pitchFamily="34" charset="0"/>
              </a:rPr>
              <a:t>Благодарю за внимание.</a:t>
            </a:r>
            <a:br>
              <a:rPr lang="de-DE" altLang="zh-CN" sz="2800" b="1" dirty="0">
                <a:cs typeface="Arial" pitchFamily="34" charset="0"/>
              </a:rPr>
            </a:br>
            <a:endParaRPr lang="de-DE" sz="2800" b="1" dirty="0">
              <a:latin typeface="+mj-lt"/>
              <a:cs typeface="Arial" pitchFamily="34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dirty="0">
                <a:latin typeface="+mj-lt"/>
                <a:cs typeface="Arial" pitchFamily="34" charset="0"/>
              </a:rPr>
              <a:t>Are </a:t>
            </a:r>
            <a:r>
              <a:rPr lang="de-DE" sz="2800" b="1" dirty="0" err="1">
                <a:latin typeface="+mj-lt"/>
                <a:cs typeface="Arial" pitchFamily="34" charset="0"/>
              </a:rPr>
              <a:t>there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any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questions</a:t>
            </a:r>
            <a:r>
              <a:rPr lang="de-DE" sz="2800" b="1" dirty="0">
                <a:latin typeface="+mj-lt"/>
                <a:cs typeface="Arial" pitchFamily="34" charset="0"/>
              </a:rPr>
              <a:t> / </a:t>
            </a:r>
            <a:r>
              <a:rPr lang="de-DE" sz="2800" b="1" dirty="0" err="1">
                <a:latin typeface="+mj-lt"/>
                <a:cs typeface="Arial" pitchFamily="34" charset="0"/>
              </a:rPr>
              <a:t>remarks</a:t>
            </a:r>
            <a:r>
              <a:rPr lang="de-DE" sz="2800" b="1" dirty="0">
                <a:latin typeface="+mj-lt"/>
                <a:cs typeface="Arial" pitchFamily="34" charset="0"/>
              </a:rPr>
              <a:t> ?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az-Cyrl-AZ" sz="2800" b="1" dirty="0">
                <a:cs typeface="Arial" pitchFamily="34" charset="0"/>
              </a:rPr>
              <a:t>Есть вопросы или комментарии</a:t>
            </a:r>
            <a:r>
              <a:rPr lang="de-DE" sz="2800" b="1" dirty="0"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61928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10808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Topics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E4C3DE3-E056-453F-AA9E-22A4EF43B52B}"/>
              </a:ext>
            </a:extLst>
          </p:cNvPr>
          <p:cNvSpPr txBox="1"/>
          <p:nvPr/>
        </p:nvSpPr>
        <p:spPr>
          <a:xfrm>
            <a:off x="1189483" y="1463875"/>
            <a:ext cx="637424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de-DE" sz="2400" dirty="0" err="1"/>
              <a:t>Introduction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new</a:t>
            </a:r>
            <a:r>
              <a:rPr lang="de-DE" sz="2400" dirty="0"/>
              <a:t> </a:t>
            </a:r>
            <a:r>
              <a:rPr lang="de-DE" sz="2400" dirty="0" err="1"/>
              <a:t>division</a:t>
            </a:r>
            <a:r>
              <a:rPr lang="de-DE" sz="2400" dirty="0"/>
              <a:t> </a:t>
            </a:r>
            <a:r>
              <a:rPr lang="de-DE" sz="2400" dirty="0" err="1"/>
              <a:t>no</a:t>
            </a:r>
            <a:r>
              <a:rPr lang="de-DE" sz="2400" dirty="0"/>
              <a:t>. 9 </a:t>
            </a:r>
            <a:br>
              <a:rPr lang="de-DE" sz="2400" dirty="0"/>
            </a:br>
            <a:r>
              <a:rPr lang="de-DE" sz="2400" dirty="0"/>
              <a:t>„Legal and international </a:t>
            </a:r>
            <a:r>
              <a:rPr lang="de-DE" sz="2400" dirty="0" err="1"/>
              <a:t>metrology</a:t>
            </a:r>
            <a:r>
              <a:rPr lang="de-DE" sz="2400" dirty="0"/>
              <a:t>“</a:t>
            </a:r>
          </a:p>
          <a:p>
            <a:pPr marL="514350" indent="-514350"/>
            <a:br>
              <a:rPr lang="de-DE" sz="2400" dirty="0"/>
            </a:br>
            <a:br>
              <a:rPr lang="de-DE" sz="2400" dirty="0"/>
            </a:br>
            <a:endParaRPr lang="de-DE" sz="2400" dirty="0"/>
          </a:p>
          <a:p>
            <a:pPr marL="514350" indent="-514350">
              <a:buAutoNum type="arabicPeriod" startAt="2"/>
            </a:pPr>
            <a:r>
              <a:rPr lang="de-DE" sz="2400" dirty="0"/>
              <a:t>Start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new</a:t>
            </a:r>
            <a:r>
              <a:rPr lang="de-DE" sz="2400" dirty="0"/>
              <a:t> wind </a:t>
            </a:r>
            <a:r>
              <a:rPr lang="de-DE" sz="2400" dirty="0" err="1"/>
              <a:t>competence</a:t>
            </a:r>
            <a:r>
              <a:rPr lang="de-DE" sz="2400" dirty="0"/>
              <a:t> </a:t>
            </a:r>
            <a:r>
              <a:rPr lang="de-DE" sz="2400" dirty="0" err="1"/>
              <a:t>center</a:t>
            </a:r>
            <a:br>
              <a:rPr lang="de-DE" sz="2400" dirty="0"/>
            </a:br>
            <a:br>
              <a:rPr lang="de-DE" sz="2400" dirty="0"/>
            </a:br>
            <a:br>
              <a:rPr lang="de-DE" sz="2400" dirty="0"/>
            </a:br>
            <a:endParaRPr lang="de-DE" sz="2400" dirty="0"/>
          </a:p>
          <a:p>
            <a:pPr marL="514350" indent="-514350">
              <a:buAutoNum type="arabicPeriod" startAt="2"/>
            </a:pPr>
            <a:r>
              <a:rPr lang="de-DE" sz="2400" dirty="0"/>
              <a:t>Basic </a:t>
            </a:r>
            <a:r>
              <a:rPr lang="de-DE" sz="2400" dirty="0" err="1"/>
              <a:t>works</a:t>
            </a:r>
            <a:r>
              <a:rPr lang="de-DE" sz="2400" dirty="0"/>
              <a:t> on a digital </a:t>
            </a:r>
            <a:r>
              <a:rPr lang="de-DE" sz="2400" dirty="0" err="1"/>
              <a:t>calibration</a:t>
            </a:r>
            <a:r>
              <a:rPr lang="de-DE" sz="2400" dirty="0"/>
              <a:t> </a:t>
            </a:r>
            <a:r>
              <a:rPr lang="de-DE" sz="2400" dirty="0" err="1"/>
              <a:t>certificate</a:t>
            </a:r>
            <a:endParaRPr lang="de-DE" sz="24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A0C28EC-7B03-413F-AD71-C7A37F44E0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204" y="1201002"/>
            <a:ext cx="1555049" cy="1556727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78CA74C4-A228-49D8-B6B0-40C6AB697D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8204" y="2969558"/>
            <a:ext cx="2731792" cy="147829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7AA7D37-76F2-4D28-A6CC-B2E96382EF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3061" y="4579242"/>
            <a:ext cx="1148367" cy="164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03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3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8601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1. New </a:t>
            </a:r>
            <a:r>
              <a:rPr lang="de-DE" sz="2800" dirty="0" err="1"/>
              <a:t>division</a:t>
            </a:r>
            <a:r>
              <a:rPr lang="de-DE" sz="2800" dirty="0"/>
              <a:t> </a:t>
            </a:r>
            <a:r>
              <a:rPr lang="de-DE" sz="2800" dirty="0" err="1"/>
              <a:t>no</a:t>
            </a:r>
            <a:r>
              <a:rPr lang="de-DE" sz="2800" dirty="0"/>
              <a:t>. 9: „Legal and international </a:t>
            </a:r>
            <a:r>
              <a:rPr lang="de-DE" sz="2800" dirty="0" err="1"/>
              <a:t>metrology</a:t>
            </a:r>
            <a:r>
              <a:rPr lang="de-DE" sz="2800" dirty="0"/>
              <a:t>“</a:t>
            </a:r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B8C8EFC0-088D-4616-A7EC-71D198B720C2}"/>
              </a:ext>
            </a:extLst>
          </p:cNvPr>
          <p:cNvSpPr/>
          <p:nvPr/>
        </p:nvSpPr>
        <p:spPr>
          <a:xfrm>
            <a:off x="424597" y="1488660"/>
            <a:ext cx="3309582" cy="4244453"/>
          </a:xfrm>
          <a:prstGeom prst="roundRect">
            <a:avLst/>
          </a:prstGeom>
          <a:solidFill>
            <a:srgbClr val="059D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Division Q:</a:t>
            </a:r>
          </a:p>
          <a:p>
            <a:pPr algn="ctr"/>
            <a:endParaRPr lang="de-DE" dirty="0"/>
          </a:p>
          <a:p>
            <a:pPr algn="ctr"/>
            <a:r>
              <a:rPr lang="de-DE" b="1" dirty="0"/>
              <a:t>Scientific-</a:t>
            </a:r>
            <a:r>
              <a:rPr lang="de-DE" b="1" dirty="0" err="1"/>
              <a:t>technical</a:t>
            </a:r>
            <a:endParaRPr lang="de-DE" b="1" dirty="0"/>
          </a:p>
          <a:p>
            <a:pPr algn="ctr"/>
            <a:r>
              <a:rPr lang="de-DE" b="1" dirty="0" err="1"/>
              <a:t>cross-sectional</a:t>
            </a:r>
            <a:r>
              <a:rPr lang="de-DE" b="1" dirty="0"/>
              <a:t> </a:t>
            </a:r>
            <a:r>
              <a:rPr lang="de-DE" b="1" dirty="0" err="1"/>
              <a:t>tasks</a:t>
            </a:r>
            <a:endParaRPr lang="de-DE" b="1" dirty="0"/>
          </a:p>
          <a:p>
            <a:pPr algn="ctr"/>
            <a:endParaRPr lang="de-DE" dirty="0"/>
          </a:p>
          <a:p>
            <a:pPr algn="ctr"/>
            <a:r>
              <a:rPr lang="de-DE" b="1" dirty="0"/>
              <a:t>260 </a:t>
            </a:r>
            <a:r>
              <a:rPr lang="de-DE" b="1" dirty="0" err="1"/>
              <a:t>staff</a:t>
            </a:r>
            <a:r>
              <a:rPr lang="de-DE" b="1" dirty="0"/>
              <a:t> </a:t>
            </a:r>
            <a:r>
              <a:rPr lang="de-DE" b="1" dirty="0" err="1"/>
              <a:t>members</a:t>
            </a:r>
            <a:endParaRPr lang="de-DE" b="1" dirty="0"/>
          </a:p>
          <a:p>
            <a:pPr algn="ctr"/>
            <a:endParaRPr lang="de-DE" dirty="0"/>
          </a:p>
          <a:p>
            <a:pPr algn="ctr"/>
            <a:r>
              <a:rPr lang="de-DE" dirty="0" err="1"/>
              <a:t>Responsible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: </a:t>
            </a:r>
          </a:p>
          <a:p>
            <a:pPr algn="ctr"/>
            <a:r>
              <a:rPr lang="de-DE" dirty="0"/>
              <a:t>legal </a:t>
            </a:r>
            <a:r>
              <a:rPr lang="de-DE" dirty="0" err="1"/>
              <a:t>metrology</a:t>
            </a:r>
            <a:r>
              <a:rPr lang="de-DE" dirty="0"/>
              <a:t>, DKD,</a:t>
            </a:r>
          </a:p>
          <a:p>
            <a:pPr algn="ctr"/>
            <a:r>
              <a:rPr lang="de-DE" dirty="0" err="1"/>
              <a:t>technical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,</a:t>
            </a:r>
          </a:p>
          <a:p>
            <a:pPr algn="ctr"/>
            <a:r>
              <a:rPr lang="de-DE" dirty="0" err="1"/>
              <a:t>technology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, </a:t>
            </a:r>
          </a:p>
          <a:p>
            <a:pPr algn="ctr"/>
            <a:r>
              <a:rPr lang="de-DE" dirty="0"/>
              <a:t>IT, </a:t>
            </a:r>
            <a:r>
              <a:rPr lang="de-DE" dirty="0" err="1"/>
              <a:t>library</a:t>
            </a:r>
            <a:r>
              <a:rPr lang="de-DE" dirty="0"/>
              <a:t>, </a:t>
            </a:r>
            <a:r>
              <a:rPr lang="de-DE" dirty="0" err="1"/>
              <a:t>buildings</a:t>
            </a:r>
            <a:r>
              <a:rPr lang="de-DE" dirty="0"/>
              <a:t>,</a:t>
            </a:r>
          </a:p>
          <a:p>
            <a:pPr algn="ctr"/>
            <a:r>
              <a:rPr lang="de-DE" dirty="0" err="1"/>
              <a:t>fire</a:t>
            </a:r>
            <a:r>
              <a:rPr lang="de-DE" dirty="0"/>
              <a:t> </a:t>
            </a:r>
            <a:r>
              <a:rPr lang="de-DE" dirty="0" err="1"/>
              <a:t>brigade</a:t>
            </a:r>
            <a:r>
              <a:rPr lang="de-DE" dirty="0"/>
              <a:t>,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safety</a:t>
            </a:r>
            <a:r>
              <a:rPr lang="de-DE" dirty="0"/>
              <a:t>, …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A6BD0E66-1312-4071-97C9-2A87A261BF4E}"/>
              </a:ext>
            </a:extLst>
          </p:cNvPr>
          <p:cNvSpPr/>
          <p:nvPr/>
        </p:nvSpPr>
        <p:spPr>
          <a:xfrm>
            <a:off x="4568210" y="1786201"/>
            <a:ext cx="3309582" cy="3838083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Division 9:</a:t>
            </a:r>
          </a:p>
          <a:p>
            <a:pPr algn="ctr"/>
            <a:endParaRPr lang="de-DE" dirty="0"/>
          </a:p>
          <a:p>
            <a:pPr algn="ctr"/>
            <a:r>
              <a:rPr lang="de-DE" b="1" dirty="0"/>
              <a:t>Legal and international </a:t>
            </a:r>
            <a:r>
              <a:rPr lang="de-DE" b="1" dirty="0" err="1"/>
              <a:t>metrology</a:t>
            </a:r>
            <a:endParaRPr lang="de-DE" b="1" dirty="0"/>
          </a:p>
          <a:p>
            <a:pPr algn="ctr"/>
            <a:endParaRPr lang="de-DE" dirty="0"/>
          </a:p>
          <a:p>
            <a:pPr algn="ctr"/>
            <a:r>
              <a:rPr lang="de-DE" b="1" dirty="0"/>
              <a:t>110 </a:t>
            </a:r>
            <a:r>
              <a:rPr lang="de-DE" b="1" dirty="0" err="1"/>
              <a:t>staff</a:t>
            </a:r>
            <a:r>
              <a:rPr lang="de-DE" b="1" dirty="0"/>
              <a:t> </a:t>
            </a:r>
            <a:r>
              <a:rPr lang="de-DE" b="1" dirty="0" err="1"/>
              <a:t>members</a:t>
            </a:r>
            <a:endParaRPr lang="de-DE" b="1" dirty="0"/>
          </a:p>
          <a:p>
            <a:pPr algn="ctr"/>
            <a:endParaRPr lang="de-DE" dirty="0"/>
          </a:p>
          <a:p>
            <a:pPr algn="ctr"/>
            <a:r>
              <a:rPr lang="de-DE" dirty="0" err="1"/>
              <a:t>Responsible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: </a:t>
            </a:r>
          </a:p>
          <a:p>
            <a:pPr algn="ctr"/>
            <a:r>
              <a:rPr lang="de-DE" dirty="0"/>
              <a:t>legal </a:t>
            </a:r>
            <a:r>
              <a:rPr lang="de-DE" dirty="0" err="1"/>
              <a:t>metrology</a:t>
            </a:r>
            <a:r>
              <a:rPr lang="de-DE" dirty="0"/>
              <a:t>, DKD,</a:t>
            </a:r>
          </a:p>
          <a:p>
            <a:pPr algn="ctr"/>
            <a:r>
              <a:rPr lang="de-DE" dirty="0" err="1"/>
              <a:t>technical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,</a:t>
            </a:r>
          </a:p>
          <a:p>
            <a:pPr algn="ctr"/>
            <a:r>
              <a:rPr lang="de-DE" dirty="0" err="1"/>
              <a:t>technology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,</a:t>
            </a:r>
          </a:p>
          <a:p>
            <a:pPr algn="ctr"/>
            <a:r>
              <a:rPr lang="de-DE" dirty="0" err="1"/>
              <a:t>digitalization</a:t>
            </a:r>
            <a:r>
              <a:rPr lang="de-DE" dirty="0"/>
              <a:t> in </a:t>
            </a:r>
            <a:r>
              <a:rPr lang="de-DE" dirty="0" err="1"/>
              <a:t>metrology</a:t>
            </a:r>
            <a:r>
              <a:rPr lang="de-DE" dirty="0"/>
              <a:t> … </a:t>
            </a:r>
          </a:p>
          <a:p>
            <a:pPr algn="ctr"/>
            <a:endParaRPr lang="de-DE" dirty="0"/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66A267D8-0D34-4215-A91A-2649CAFD64DD}"/>
              </a:ext>
            </a:extLst>
          </p:cNvPr>
          <p:cNvSpPr/>
          <p:nvPr/>
        </p:nvSpPr>
        <p:spPr>
          <a:xfrm>
            <a:off x="3940737" y="3491157"/>
            <a:ext cx="420915" cy="428172"/>
          </a:xfrm>
          <a:prstGeom prst="rightArrow">
            <a:avLst/>
          </a:prstGeom>
          <a:solidFill>
            <a:srgbClr val="059D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E0F1B6EB-4149-45EF-B217-135295AEA078}"/>
              </a:ext>
            </a:extLst>
          </p:cNvPr>
          <p:cNvSpPr/>
          <p:nvPr/>
        </p:nvSpPr>
        <p:spPr>
          <a:xfrm>
            <a:off x="8429226" y="1786201"/>
            <a:ext cx="3309582" cy="3838083"/>
          </a:xfrm>
          <a:prstGeom prst="roundRect">
            <a:avLst/>
          </a:prstGeom>
          <a:solidFill>
            <a:srgbClr val="059D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Division Q:</a:t>
            </a:r>
          </a:p>
          <a:p>
            <a:pPr algn="ctr"/>
            <a:endParaRPr lang="de-DE" dirty="0"/>
          </a:p>
          <a:p>
            <a:pPr algn="ctr"/>
            <a:r>
              <a:rPr lang="de-DE" b="1" dirty="0"/>
              <a:t>Cross-</a:t>
            </a:r>
            <a:r>
              <a:rPr lang="de-DE" b="1" dirty="0" err="1"/>
              <a:t>sectional</a:t>
            </a:r>
            <a:r>
              <a:rPr lang="de-DE" b="1" dirty="0"/>
              <a:t> </a:t>
            </a:r>
          </a:p>
          <a:p>
            <a:pPr algn="ctr"/>
            <a:r>
              <a:rPr lang="de-DE" b="1" dirty="0" err="1"/>
              <a:t>services</a:t>
            </a:r>
            <a:endParaRPr lang="de-DE" b="1" dirty="0"/>
          </a:p>
          <a:p>
            <a:pPr algn="ctr"/>
            <a:endParaRPr lang="de-DE" dirty="0"/>
          </a:p>
          <a:p>
            <a:pPr algn="ctr"/>
            <a:r>
              <a:rPr lang="de-DE" b="1" dirty="0"/>
              <a:t>150 </a:t>
            </a:r>
            <a:r>
              <a:rPr lang="de-DE" b="1" dirty="0" err="1"/>
              <a:t>staff</a:t>
            </a:r>
            <a:r>
              <a:rPr lang="de-DE" b="1" dirty="0"/>
              <a:t> </a:t>
            </a:r>
            <a:r>
              <a:rPr lang="de-DE" b="1" dirty="0" err="1"/>
              <a:t>members</a:t>
            </a:r>
            <a:endParaRPr lang="de-DE" b="1" dirty="0"/>
          </a:p>
          <a:p>
            <a:pPr algn="ctr"/>
            <a:endParaRPr lang="de-DE" dirty="0"/>
          </a:p>
          <a:p>
            <a:pPr algn="ctr"/>
            <a:r>
              <a:rPr lang="de-DE" dirty="0" err="1"/>
              <a:t>Responsible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: </a:t>
            </a:r>
          </a:p>
          <a:p>
            <a:pPr algn="ctr"/>
            <a:r>
              <a:rPr lang="de-DE" dirty="0"/>
              <a:t>IT, </a:t>
            </a:r>
            <a:r>
              <a:rPr lang="de-DE" dirty="0" err="1"/>
              <a:t>library</a:t>
            </a:r>
            <a:r>
              <a:rPr lang="de-DE" dirty="0"/>
              <a:t>, </a:t>
            </a:r>
            <a:r>
              <a:rPr lang="de-DE" dirty="0" err="1"/>
              <a:t>buildings</a:t>
            </a:r>
            <a:r>
              <a:rPr lang="de-DE" dirty="0"/>
              <a:t>,</a:t>
            </a:r>
          </a:p>
          <a:p>
            <a:pPr algn="ctr"/>
            <a:r>
              <a:rPr lang="de-DE" dirty="0" err="1"/>
              <a:t>fire</a:t>
            </a:r>
            <a:r>
              <a:rPr lang="de-DE" dirty="0"/>
              <a:t> </a:t>
            </a:r>
            <a:r>
              <a:rPr lang="de-DE" dirty="0" err="1"/>
              <a:t>brigade</a:t>
            </a:r>
            <a:r>
              <a:rPr lang="de-DE" dirty="0"/>
              <a:t>,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safety</a:t>
            </a:r>
            <a:r>
              <a:rPr lang="de-DE" dirty="0"/>
              <a:t>,</a:t>
            </a:r>
          </a:p>
          <a:p>
            <a:pPr algn="ctr"/>
            <a:r>
              <a:rPr lang="de-DE" dirty="0" err="1"/>
              <a:t>translation</a:t>
            </a:r>
            <a:r>
              <a:rPr lang="de-DE" dirty="0"/>
              <a:t> </a:t>
            </a:r>
            <a:r>
              <a:rPr lang="de-DE" dirty="0" err="1"/>
              <a:t>office</a:t>
            </a:r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78B7D4F-C349-4E7F-8A2C-A6D2E239A913}"/>
              </a:ext>
            </a:extLst>
          </p:cNvPr>
          <p:cNvSpPr txBox="1"/>
          <p:nvPr/>
        </p:nvSpPr>
        <p:spPr>
          <a:xfrm>
            <a:off x="7842447" y="3076049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/>
              <a:t>+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F1BDABE-65BC-44E9-80F5-6D8F6AD487CE}"/>
              </a:ext>
            </a:extLst>
          </p:cNvPr>
          <p:cNvSpPr txBox="1"/>
          <p:nvPr/>
        </p:nvSpPr>
        <p:spPr>
          <a:xfrm>
            <a:off x="1252547" y="5849256"/>
            <a:ext cx="1827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Head: Peter Ulbig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18CC346-F4FE-4975-9D11-5654D7A5BF32}"/>
              </a:ext>
            </a:extLst>
          </p:cNvPr>
          <p:cNvSpPr txBox="1"/>
          <p:nvPr/>
        </p:nvSpPr>
        <p:spPr>
          <a:xfrm>
            <a:off x="5309289" y="5849256"/>
            <a:ext cx="1827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Head: Peter Ulbig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A28E616-DEEB-4D31-9BCE-18C47A7E5FEC}"/>
              </a:ext>
            </a:extLst>
          </p:cNvPr>
          <p:cNvSpPr txBox="1"/>
          <p:nvPr/>
        </p:nvSpPr>
        <p:spPr>
          <a:xfrm>
            <a:off x="8863652" y="5849256"/>
            <a:ext cx="244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Head: Manfred </a:t>
            </a:r>
            <a:r>
              <a:rPr lang="de-DE" dirty="0" err="1"/>
              <a:t>Gahrens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048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4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8601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1. New </a:t>
            </a:r>
            <a:r>
              <a:rPr lang="de-DE" sz="2800" dirty="0" err="1"/>
              <a:t>division</a:t>
            </a:r>
            <a:r>
              <a:rPr lang="de-DE" sz="2800" dirty="0"/>
              <a:t> </a:t>
            </a:r>
            <a:r>
              <a:rPr lang="de-DE" sz="2800" dirty="0" err="1"/>
              <a:t>no</a:t>
            </a:r>
            <a:r>
              <a:rPr lang="de-DE" sz="2800" dirty="0"/>
              <a:t>. 9: „Legal and international </a:t>
            </a:r>
            <a:r>
              <a:rPr lang="de-DE" sz="2800" dirty="0" err="1"/>
              <a:t>metrology</a:t>
            </a:r>
            <a:r>
              <a:rPr lang="de-DE" sz="2800" dirty="0"/>
              <a:t>“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0162318B-B43B-4204-99C4-3ACA0933B711}"/>
              </a:ext>
            </a:extLst>
          </p:cNvPr>
          <p:cNvSpPr/>
          <p:nvPr/>
        </p:nvSpPr>
        <p:spPr>
          <a:xfrm>
            <a:off x="3578072" y="946590"/>
            <a:ext cx="6984776" cy="5328592"/>
          </a:xfrm>
          <a:prstGeom prst="ellipse">
            <a:avLst/>
          </a:prstGeom>
          <a:solidFill>
            <a:srgbClr val="0020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DBA08E4F-DE38-45D0-AE88-E01DA5FA8934}"/>
              </a:ext>
            </a:extLst>
          </p:cNvPr>
          <p:cNvSpPr/>
          <p:nvPr/>
        </p:nvSpPr>
        <p:spPr>
          <a:xfrm>
            <a:off x="5630632" y="1095538"/>
            <a:ext cx="2970870" cy="2971262"/>
          </a:xfrm>
          <a:prstGeom prst="ellipse">
            <a:avLst/>
          </a:prstGeom>
          <a:solidFill>
            <a:srgbClr val="00B0F0">
              <a:alpha val="73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9.11 </a:t>
            </a:r>
          </a:p>
          <a:p>
            <a:pPr algn="ctr"/>
            <a:r>
              <a:rPr lang="de-DE" dirty="0"/>
              <a:t>Industrial</a:t>
            </a:r>
          </a:p>
          <a:p>
            <a:pPr algn="ctr"/>
            <a:r>
              <a:rPr lang="de-DE" dirty="0" err="1"/>
              <a:t>metrology</a:t>
            </a:r>
            <a:endParaRPr lang="de-DE" dirty="0"/>
          </a:p>
          <a:p>
            <a:pPr algn="ctr"/>
            <a:endParaRPr lang="de-DE" dirty="0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DDD1177C-EBE4-4F52-B415-044D1B3EC49D}"/>
              </a:ext>
            </a:extLst>
          </p:cNvPr>
          <p:cNvSpPr/>
          <p:nvPr/>
        </p:nvSpPr>
        <p:spPr>
          <a:xfrm>
            <a:off x="4595787" y="2943880"/>
            <a:ext cx="2970870" cy="2971262"/>
          </a:xfrm>
          <a:prstGeom prst="ellipse">
            <a:avLst/>
          </a:prstGeom>
          <a:solidFill>
            <a:srgbClr val="FF0000">
              <a:alpha val="57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  <a:p>
            <a:pPr algn="ctr"/>
            <a:endParaRPr lang="de-DE" dirty="0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27961AC6-A882-4A66-8697-8E283B846E76}"/>
              </a:ext>
            </a:extLst>
          </p:cNvPr>
          <p:cNvSpPr/>
          <p:nvPr/>
        </p:nvSpPr>
        <p:spPr>
          <a:xfrm>
            <a:off x="6696716" y="2920147"/>
            <a:ext cx="2970870" cy="2971262"/>
          </a:xfrm>
          <a:prstGeom prst="ellipse">
            <a:avLst/>
          </a:prstGeom>
          <a:solidFill>
            <a:srgbClr val="00A44A">
              <a:alpha val="8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8156D3F1-2862-45D2-AAA0-67760468F615}"/>
              </a:ext>
            </a:extLst>
          </p:cNvPr>
          <p:cNvSpPr txBox="1"/>
          <p:nvPr/>
        </p:nvSpPr>
        <p:spPr>
          <a:xfrm>
            <a:off x="4065022" y="2111492"/>
            <a:ext cx="13994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9.3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International</a:t>
            </a:r>
          </a:p>
          <a:p>
            <a:pPr algn="ctr"/>
            <a:r>
              <a:rPr lang="de-DE" dirty="0" err="1">
                <a:solidFill>
                  <a:schemeClr val="bg1"/>
                </a:solidFill>
              </a:rPr>
              <a:t>Cooperation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E2952507-7BB4-4B01-81CC-A6AEF74043EF}"/>
              </a:ext>
            </a:extLst>
          </p:cNvPr>
          <p:cNvSpPr/>
          <p:nvPr/>
        </p:nvSpPr>
        <p:spPr>
          <a:xfrm>
            <a:off x="2753454" y="3861584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9.2  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Legal </a:t>
            </a:r>
            <a:r>
              <a:rPr lang="de-DE" dirty="0" err="1">
                <a:solidFill>
                  <a:schemeClr val="bg1"/>
                </a:solidFill>
              </a:rPr>
              <a:t>metrology</a:t>
            </a:r>
            <a:r>
              <a:rPr lang="de-DE" dirty="0">
                <a:solidFill>
                  <a:schemeClr val="bg1"/>
                </a:solidFill>
              </a:rPr>
              <a:t>     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and</a:t>
            </a:r>
            <a:br>
              <a:rPr lang="de-DE" dirty="0">
                <a:solidFill>
                  <a:schemeClr val="bg1"/>
                </a:solidFill>
              </a:rPr>
            </a:br>
            <a:r>
              <a:rPr lang="de-DE" dirty="0" err="1">
                <a:solidFill>
                  <a:schemeClr val="bg1"/>
                </a:solidFill>
              </a:rPr>
              <a:t>conformity</a:t>
            </a:r>
            <a:endParaRPr lang="de-DE" dirty="0">
              <a:solidFill>
                <a:schemeClr val="bg1"/>
              </a:solidFill>
            </a:endParaRPr>
          </a:p>
          <a:p>
            <a:pPr algn="ctr"/>
            <a:r>
              <a:rPr lang="de-DE" dirty="0" err="1">
                <a:solidFill>
                  <a:schemeClr val="bg1"/>
                </a:solidFill>
              </a:rPr>
              <a:t>assessment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BD62AD2-86D6-4CDA-93DF-1DC108C6713D}"/>
              </a:ext>
            </a:extLst>
          </p:cNvPr>
          <p:cNvSpPr/>
          <p:nvPr/>
        </p:nvSpPr>
        <p:spPr>
          <a:xfrm>
            <a:off x="5385651" y="387468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9.4</a:t>
            </a:r>
          </a:p>
          <a:p>
            <a:pPr algn="ctr"/>
            <a:r>
              <a:rPr lang="de-DE" dirty="0" err="1">
                <a:solidFill>
                  <a:schemeClr val="bg1"/>
                </a:solidFill>
              </a:rPr>
              <a:t>Digitalization</a:t>
            </a:r>
            <a:endParaRPr lang="de-DE" dirty="0">
              <a:solidFill>
                <a:schemeClr val="bg1"/>
              </a:solidFill>
            </a:endParaRPr>
          </a:p>
          <a:p>
            <a:pPr algn="ctr"/>
            <a:r>
              <a:rPr lang="de-DE" dirty="0">
                <a:solidFill>
                  <a:schemeClr val="bg1"/>
                </a:solidFill>
              </a:rPr>
              <a:t>in </a:t>
            </a:r>
            <a:r>
              <a:rPr lang="de-DE" dirty="0" err="1">
                <a:solidFill>
                  <a:schemeClr val="bg1"/>
                </a:solidFill>
              </a:rPr>
              <a:t>metrology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E0505505-EEB9-41D2-9BB4-099F433AF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03" y="2783953"/>
            <a:ext cx="1643784" cy="1645558"/>
          </a:xfrm>
          <a:prstGeom prst="rect">
            <a:avLst/>
          </a:prstGeom>
        </p:spPr>
      </p:pic>
      <p:sp>
        <p:nvSpPr>
          <p:cNvPr id="44" name="Textfeld 43">
            <a:extLst>
              <a:ext uri="{FF2B5EF4-FFF2-40B4-BE49-F238E27FC236}">
                <a16:creationId xmlns:a16="http://schemas.microsoft.com/office/drawing/2014/main" id="{2CA27BBC-5E62-4F61-ABB3-A3C819B5AF65}"/>
              </a:ext>
            </a:extLst>
          </p:cNvPr>
          <p:cNvSpPr txBox="1"/>
          <p:nvPr/>
        </p:nvSpPr>
        <p:spPr>
          <a:xfrm>
            <a:off x="2904280" y="3143470"/>
            <a:ext cx="529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400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461161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id="{5D0D466A-CB9D-4879-B62D-5A94818309F8}"/>
              </a:ext>
            </a:extLst>
          </p:cNvPr>
          <p:cNvSpPr/>
          <p:nvPr/>
        </p:nvSpPr>
        <p:spPr>
          <a:xfrm>
            <a:off x="6976836" y="2380343"/>
            <a:ext cx="3730975" cy="74022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5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65923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2. Start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new</a:t>
            </a:r>
            <a:r>
              <a:rPr lang="de-DE" sz="2800" dirty="0"/>
              <a:t> wind </a:t>
            </a:r>
            <a:r>
              <a:rPr lang="de-DE" sz="2800" dirty="0" err="1"/>
              <a:t>competence</a:t>
            </a:r>
            <a:r>
              <a:rPr lang="de-DE" sz="2800" dirty="0"/>
              <a:t> </a:t>
            </a:r>
            <a:r>
              <a:rPr lang="de-DE" sz="2800" dirty="0" err="1"/>
              <a:t>center</a:t>
            </a:r>
            <a:endParaRPr lang="de-DE" sz="2800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CDDF426A-6479-45FF-AFD0-88201CBBB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9" y="924379"/>
            <a:ext cx="5863881" cy="5863881"/>
          </a:xfrm>
          <a:prstGeom prst="rect">
            <a:avLst/>
          </a:prstGeom>
        </p:spPr>
      </p:pic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02BF5722-C00F-49DC-9B18-6F86142DE81E}"/>
              </a:ext>
            </a:extLst>
          </p:cNvPr>
          <p:cNvSpPr/>
          <p:nvPr/>
        </p:nvSpPr>
        <p:spPr>
          <a:xfrm>
            <a:off x="6386286" y="1371600"/>
            <a:ext cx="59055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1E73458-06C1-43E4-96BA-98EFF51DC4D2}"/>
              </a:ext>
            </a:extLst>
          </p:cNvPr>
          <p:cNvSpPr txBox="1"/>
          <p:nvPr/>
        </p:nvSpPr>
        <p:spPr>
          <a:xfrm>
            <a:off x="7027636" y="1343967"/>
            <a:ext cx="50445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„The </a:t>
            </a:r>
            <a:r>
              <a:rPr lang="de-DE" sz="2400" dirty="0" err="1"/>
              <a:t>big</a:t>
            </a:r>
            <a:r>
              <a:rPr lang="de-DE" sz="2400" dirty="0"/>
              <a:t> </a:t>
            </a:r>
            <a:r>
              <a:rPr lang="de-DE" sz="2400" dirty="0" err="1"/>
              <a:t>energy</a:t>
            </a:r>
            <a:r>
              <a:rPr lang="de-DE" sz="2400" dirty="0"/>
              <a:t> </a:t>
            </a:r>
            <a:r>
              <a:rPr lang="de-DE" sz="2400" dirty="0" err="1"/>
              <a:t>transition</a:t>
            </a:r>
            <a:r>
              <a:rPr lang="de-DE" sz="2400" dirty="0"/>
              <a:t>“ </a:t>
            </a:r>
          </a:p>
          <a:p>
            <a:r>
              <a:rPr lang="de-DE" sz="2400" dirty="0"/>
              <a:t>Goal = 100% </a:t>
            </a:r>
            <a:r>
              <a:rPr lang="de-DE" sz="2400" dirty="0" err="1"/>
              <a:t>renewable</a:t>
            </a:r>
            <a:r>
              <a:rPr lang="de-DE" sz="2400" dirty="0"/>
              <a:t> </a:t>
            </a:r>
            <a:r>
              <a:rPr lang="de-DE" sz="2400" dirty="0" err="1"/>
              <a:t>energy</a:t>
            </a:r>
            <a:r>
              <a:rPr lang="de-DE" sz="2400" dirty="0"/>
              <a:t> in 2050</a:t>
            </a:r>
          </a:p>
        </p:txBody>
      </p:sp>
      <p:sp>
        <p:nvSpPr>
          <p:cNvPr id="19" name="Pfeil: nach rechts 18">
            <a:extLst>
              <a:ext uri="{FF2B5EF4-FFF2-40B4-BE49-F238E27FC236}">
                <a16:creationId xmlns:a16="http://schemas.microsoft.com/office/drawing/2014/main" id="{F34CAC84-8A99-4DE0-BBCA-368953F0D3D1}"/>
              </a:ext>
            </a:extLst>
          </p:cNvPr>
          <p:cNvSpPr/>
          <p:nvPr/>
        </p:nvSpPr>
        <p:spPr>
          <a:xfrm>
            <a:off x="6386286" y="2544656"/>
            <a:ext cx="59055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B60234A-C310-4B3A-989B-F856B102585A}"/>
              </a:ext>
            </a:extLst>
          </p:cNvPr>
          <p:cNvSpPr txBox="1"/>
          <p:nvPr/>
        </p:nvSpPr>
        <p:spPr>
          <a:xfrm>
            <a:off x="7027636" y="2517023"/>
            <a:ext cx="3646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54 % </a:t>
            </a:r>
            <a:r>
              <a:rPr lang="de-DE" sz="2400" dirty="0" err="1"/>
              <a:t>supply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wind </a:t>
            </a:r>
            <a:r>
              <a:rPr lang="de-DE" sz="2400" dirty="0" err="1"/>
              <a:t>energy</a:t>
            </a:r>
            <a:endParaRPr lang="de-DE" sz="2400" dirty="0"/>
          </a:p>
        </p:txBody>
      </p:sp>
      <p:sp>
        <p:nvSpPr>
          <p:cNvPr id="21" name="Pfeil: nach rechts 20">
            <a:extLst>
              <a:ext uri="{FF2B5EF4-FFF2-40B4-BE49-F238E27FC236}">
                <a16:creationId xmlns:a16="http://schemas.microsoft.com/office/drawing/2014/main" id="{BBCA0BE7-793B-49CE-84B9-F0263EE547E2}"/>
              </a:ext>
            </a:extLst>
          </p:cNvPr>
          <p:cNvSpPr/>
          <p:nvPr/>
        </p:nvSpPr>
        <p:spPr>
          <a:xfrm>
            <a:off x="6386286" y="3463712"/>
            <a:ext cx="59055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C9293B80-59DA-40F1-9FE3-A2F01177650B}"/>
              </a:ext>
            </a:extLst>
          </p:cNvPr>
          <p:cNvSpPr txBox="1"/>
          <p:nvPr/>
        </p:nvSpPr>
        <p:spPr>
          <a:xfrm>
            <a:off x="7027636" y="3436079"/>
            <a:ext cx="3788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27 % </a:t>
            </a:r>
            <a:r>
              <a:rPr lang="de-DE" sz="2400" dirty="0" err="1"/>
              <a:t>supply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</a:t>
            </a:r>
            <a:r>
              <a:rPr lang="de-DE" sz="2400" dirty="0" err="1"/>
              <a:t>photovoltaics</a:t>
            </a:r>
            <a:endParaRPr lang="de-DE" sz="2400" dirty="0"/>
          </a:p>
        </p:txBody>
      </p:sp>
      <p:sp>
        <p:nvSpPr>
          <p:cNvPr id="23" name="Pfeil: nach rechts 22">
            <a:extLst>
              <a:ext uri="{FF2B5EF4-FFF2-40B4-BE49-F238E27FC236}">
                <a16:creationId xmlns:a16="http://schemas.microsoft.com/office/drawing/2014/main" id="{5099208F-2381-4716-801A-65C22D1F9696}"/>
              </a:ext>
            </a:extLst>
          </p:cNvPr>
          <p:cNvSpPr/>
          <p:nvPr/>
        </p:nvSpPr>
        <p:spPr>
          <a:xfrm>
            <a:off x="6386286" y="4328770"/>
            <a:ext cx="59055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F8254171-739F-4FDF-ADCE-7B2D12AE58C4}"/>
              </a:ext>
            </a:extLst>
          </p:cNvPr>
          <p:cNvSpPr txBox="1"/>
          <p:nvPr/>
        </p:nvSpPr>
        <p:spPr>
          <a:xfrm>
            <a:off x="7027636" y="4301137"/>
            <a:ext cx="447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17 % </a:t>
            </a:r>
            <a:r>
              <a:rPr lang="de-DE" sz="2400" dirty="0" err="1"/>
              <a:t>supply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geothermal </a:t>
            </a:r>
            <a:r>
              <a:rPr lang="de-DE" sz="2400" dirty="0" err="1"/>
              <a:t>energy</a:t>
            </a:r>
            <a:endParaRPr lang="de-DE" sz="2400" dirty="0"/>
          </a:p>
        </p:txBody>
      </p:sp>
      <p:sp>
        <p:nvSpPr>
          <p:cNvPr id="25" name="Pfeil: nach rechts 24">
            <a:extLst>
              <a:ext uri="{FF2B5EF4-FFF2-40B4-BE49-F238E27FC236}">
                <a16:creationId xmlns:a16="http://schemas.microsoft.com/office/drawing/2014/main" id="{F7CD7B5D-AA0F-41E3-946A-4461EBF0BC85}"/>
              </a:ext>
            </a:extLst>
          </p:cNvPr>
          <p:cNvSpPr/>
          <p:nvPr/>
        </p:nvSpPr>
        <p:spPr>
          <a:xfrm>
            <a:off x="6386286" y="5234459"/>
            <a:ext cx="59055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7E6B7F22-CA78-4CFF-ADB5-8481E7951E6E}"/>
              </a:ext>
            </a:extLst>
          </p:cNvPr>
          <p:cNvSpPr txBox="1"/>
          <p:nvPr/>
        </p:nvSpPr>
        <p:spPr>
          <a:xfrm>
            <a:off x="7027636" y="5206826"/>
            <a:ext cx="3680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  2 % </a:t>
            </a:r>
            <a:r>
              <a:rPr lang="de-DE" sz="2400" dirty="0" err="1"/>
              <a:t>supply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</a:t>
            </a:r>
            <a:r>
              <a:rPr lang="de-DE" sz="2400" dirty="0" err="1"/>
              <a:t>water</a:t>
            </a:r>
            <a:r>
              <a:rPr lang="de-DE" sz="2400" dirty="0"/>
              <a:t> power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595C02CB-D27F-4FC3-BCD1-9A2C86F7779C}"/>
              </a:ext>
            </a:extLst>
          </p:cNvPr>
          <p:cNvSpPr txBox="1"/>
          <p:nvPr/>
        </p:nvSpPr>
        <p:spPr>
          <a:xfrm>
            <a:off x="7198068" y="5927849"/>
            <a:ext cx="3799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(and </a:t>
            </a:r>
            <a:r>
              <a:rPr lang="de-DE" dirty="0" err="1"/>
              <a:t>about</a:t>
            </a:r>
            <a:r>
              <a:rPr lang="de-DE" dirty="0"/>
              <a:t> 1.2 </a:t>
            </a:r>
            <a:r>
              <a:rPr lang="de-DE" dirty="0" err="1"/>
              <a:t>mln</a:t>
            </a:r>
            <a:r>
              <a:rPr lang="de-DE" dirty="0"/>
              <a:t> </a:t>
            </a:r>
            <a:r>
              <a:rPr lang="de-DE" dirty="0" err="1"/>
              <a:t>jobs</a:t>
            </a:r>
            <a:r>
              <a:rPr lang="de-DE" dirty="0"/>
              <a:t> in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sector</a:t>
            </a:r>
            <a:r>
              <a:rPr lang="de-D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59278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6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65923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2. Start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new</a:t>
            </a:r>
            <a:r>
              <a:rPr lang="de-DE" sz="2800" dirty="0"/>
              <a:t> wind </a:t>
            </a:r>
            <a:r>
              <a:rPr lang="de-DE" sz="2800" dirty="0" err="1"/>
              <a:t>competence</a:t>
            </a:r>
            <a:r>
              <a:rPr lang="de-DE" sz="2800" dirty="0"/>
              <a:t> </a:t>
            </a:r>
            <a:r>
              <a:rPr lang="de-DE" sz="2800" dirty="0" err="1"/>
              <a:t>center</a:t>
            </a:r>
            <a:endParaRPr lang="de-DE" sz="28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0953B64-1D2C-447A-A669-BCD69735E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9" y="1023256"/>
            <a:ext cx="7832130" cy="5167085"/>
          </a:xfrm>
          <a:prstGeom prst="rect">
            <a:avLst/>
          </a:prstGeom>
        </p:spPr>
      </p:pic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9C728633-6D4A-459F-8D09-2A84DE6EB16A}"/>
              </a:ext>
            </a:extLst>
          </p:cNvPr>
          <p:cNvSpPr/>
          <p:nvPr/>
        </p:nvSpPr>
        <p:spPr>
          <a:xfrm>
            <a:off x="8079863" y="1513113"/>
            <a:ext cx="776514" cy="6894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6FFD711-7D13-4E09-B9FB-5E5B3B9E5D43}"/>
              </a:ext>
            </a:extLst>
          </p:cNvPr>
          <p:cNvSpPr txBox="1"/>
          <p:nvPr/>
        </p:nvSpPr>
        <p:spPr>
          <a:xfrm>
            <a:off x="8927385" y="1673161"/>
            <a:ext cx="270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Fast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wind power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A83ED5F-E472-4080-A0DE-8B3211E904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149" y="2622419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48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7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65923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2. Start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new</a:t>
            </a:r>
            <a:r>
              <a:rPr lang="de-DE" sz="2800" dirty="0"/>
              <a:t> wind </a:t>
            </a:r>
            <a:r>
              <a:rPr lang="de-DE" sz="2800" dirty="0" err="1"/>
              <a:t>competence</a:t>
            </a:r>
            <a:r>
              <a:rPr lang="de-DE" sz="2800" dirty="0"/>
              <a:t> </a:t>
            </a:r>
            <a:r>
              <a:rPr lang="de-DE" sz="2800" dirty="0" err="1"/>
              <a:t>center</a:t>
            </a:r>
            <a:endParaRPr lang="de-DE" sz="28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7417A08C-3C9A-4297-B014-501CF6670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1" y="0"/>
            <a:ext cx="4497049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79C3F57-43FA-45E2-99FB-D061B4D49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220" y="0"/>
            <a:ext cx="8549364" cy="6858000"/>
          </a:xfrm>
          <a:prstGeom prst="rect">
            <a:avLst/>
          </a:prstGeom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808BC667-0015-4B78-A3A1-0839F76BC208}"/>
              </a:ext>
            </a:extLst>
          </p:cNvPr>
          <p:cNvSpPr/>
          <p:nvPr/>
        </p:nvSpPr>
        <p:spPr>
          <a:xfrm>
            <a:off x="174171" y="1233714"/>
            <a:ext cx="1814286" cy="1625600"/>
          </a:xfrm>
          <a:prstGeom prst="round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33E0294D-9B6E-457E-B06D-8F18BBFB99FB}"/>
              </a:ext>
            </a:extLst>
          </p:cNvPr>
          <p:cNvSpPr/>
          <p:nvPr/>
        </p:nvSpPr>
        <p:spPr>
          <a:xfrm rot="686938">
            <a:off x="1950044" y="2135057"/>
            <a:ext cx="3026229" cy="42817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5289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1F4AB523-3D90-42D3-BC27-2DE4DD290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894" y="3522561"/>
            <a:ext cx="4764306" cy="3255610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8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65923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2. Start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new</a:t>
            </a:r>
            <a:r>
              <a:rPr lang="de-DE" sz="2800" dirty="0"/>
              <a:t> wind </a:t>
            </a:r>
            <a:r>
              <a:rPr lang="de-DE" sz="2800" dirty="0" err="1"/>
              <a:t>competence</a:t>
            </a:r>
            <a:r>
              <a:rPr lang="de-DE" sz="2800" dirty="0"/>
              <a:t> </a:t>
            </a:r>
            <a:r>
              <a:rPr lang="de-DE" sz="2800" dirty="0" err="1"/>
              <a:t>center</a:t>
            </a:r>
            <a:endParaRPr lang="de-DE" sz="28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5F48E33-D0C4-42D6-A7F4-0DCC29C2D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654" y="961358"/>
            <a:ext cx="3926771" cy="212495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85348F0-78DD-4F4F-906B-564E43B1B6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519" y="1048204"/>
            <a:ext cx="2667000" cy="421005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26D2A54-68BF-4DA5-8D7E-18DB86268A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3411" y="961358"/>
            <a:ext cx="2493042" cy="249304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D011C3A-CFA3-4E25-B7C0-CF506312F7C7}"/>
              </a:ext>
            </a:extLst>
          </p:cNvPr>
          <p:cNvSpPr txBox="1"/>
          <p:nvPr/>
        </p:nvSpPr>
        <p:spPr>
          <a:xfrm>
            <a:off x="273004" y="5441036"/>
            <a:ext cx="3074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Calibrations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LIDAR </a:t>
            </a:r>
            <a:r>
              <a:rPr lang="de-DE" dirty="0" err="1"/>
              <a:t>systems</a:t>
            </a:r>
            <a:endParaRPr lang="de-DE" dirty="0"/>
          </a:p>
          <a:p>
            <a:pPr algn="ctr"/>
            <a:r>
              <a:rPr lang="de-DE" dirty="0" err="1"/>
              <a:t>for</a:t>
            </a:r>
            <a:r>
              <a:rPr lang="de-DE" dirty="0"/>
              <a:t> wind </a:t>
            </a:r>
            <a:r>
              <a:rPr lang="de-DE" dirty="0" err="1"/>
              <a:t>speed</a:t>
            </a:r>
            <a:r>
              <a:rPr lang="de-DE" dirty="0"/>
              <a:t> </a:t>
            </a:r>
            <a:r>
              <a:rPr lang="de-DE" dirty="0" err="1"/>
              <a:t>measurements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AB56AAA-3EA8-4FED-AAEC-5804E37D430A}"/>
              </a:ext>
            </a:extLst>
          </p:cNvPr>
          <p:cNvSpPr txBox="1"/>
          <p:nvPr/>
        </p:nvSpPr>
        <p:spPr>
          <a:xfrm>
            <a:off x="7310426" y="3153229"/>
            <a:ext cx="4541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Calibrations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3D-geometries (4m x 5m x 2m)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D8955E7-0DAB-42A2-8FD7-48D4C968E8DE}"/>
              </a:ext>
            </a:extLst>
          </p:cNvPr>
          <p:cNvSpPr txBox="1"/>
          <p:nvPr/>
        </p:nvSpPr>
        <p:spPr>
          <a:xfrm>
            <a:off x="4397828" y="3550336"/>
            <a:ext cx="3543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Gear-</a:t>
            </a:r>
            <a:r>
              <a:rPr lang="de-DE" dirty="0" err="1"/>
              <a:t>wheels</a:t>
            </a:r>
            <a:r>
              <a:rPr lang="de-DE" dirty="0"/>
              <a:t> (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4m in </a:t>
            </a:r>
            <a:r>
              <a:rPr lang="de-DE" dirty="0" err="1"/>
              <a:t>diameter</a:t>
            </a:r>
            <a:r>
              <a:rPr lang="de-DE" dirty="0"/>
              <a:t>)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E450CE0-EF19-4DBA-9623-0F13CA1081EF}"/>
              </a:ext>
            </a:extLst>
          </p:cNvPr>
          <p:cNvSpPr txBox="1"/>
          <p:nvPr/>
        </p:nvSpPr>
        <p:spPr>
          <a:xfrm>
            <a:off x="4690053" y="4411702"/>
            <a:ext cx="28597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Torque </a:t>
            </a:r>
            <a:r>
              <a:rPr lang="de-DE" dirty="0" err="1"/>
              <a:t>calibrations</a:t>
            </a:r>
            <a:r>
              <a:rPr lang="de-DE" dirty="0"/>
              <a:t>:</a:t>
            </a:r>
          </a:p>
          <a:p>
            <a:r>
              <a:rPr lang="de-DE" dirty="0"/>
              <a:t>1st </a:t>
            </a:r>
            <a:r>
              <a:rPr lang="de-DE" dirty="0" err="1"/>
              <a:t>step</a:t>
            </a:r>
            <a:r>
              <a:rPr lang="de-DE" dirty="0"/>
              <a:t>:  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5 </a:t>
            </a:r>
            <a:r>
              <a:rPr lang="de-DE" dirty="0" err="1"/>
              <a:t>MNm</a:t>
            </a:r>
            <a:br>
              <a:rPr lang="de-DE" dirty="0"/>
            </a:br>
            <a:r>
              <a:rPr lang="de-DE" dirty="0"/>
              <a:t>2nd </a:t>
            </a:r>
            <a:r>
              <a:rPr lang="de-DE" dirty="0" err="1"/>
              <a:t>step</a:t>
            </a:r>
            <a:r>
              <a:rPr lang="de-DE" dirty="0"/>
              <a:t>: 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20 </a:t>
            </a:r>
            <a:r>
              <a:rPr lang="de-DE" dirty="0" err="1"/>
              <a:t>MNm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also </a:t>
            </a:r>
            <a:r>
              <a:rPr lang="de-DE" dirty="0" err="1"/>
              <a:t>dynamic</a:t>
            </a:r>
            <a:r>
              <a:rPr lang="de-DE" dirty="0"/>
              <a:t> </a:t>
            </a:r>
            <a:r>
              <a:rPr lang="de-DE" dirty="0" err="1"/>
              <a:t>measurements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0872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9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342202"/>
            <a:ext cx="7206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3. Basic </a:t>
            </a:r>
            <a:r>
              <a:rPr lang="de-DE" sz="2800" dirty="0" err="1"/>
              <a:t>works</a:t>
            </a:r>
            <a:r>
              <a:rPr lang="de-DE" sz="2800" dirty="0"/>
              <a:t> on a digital </a:t>
            </a:r>
            <a:r>
              <a:rPr lang="de-DE" sz="2800" dirty="0" err="1"/>
              <a:t>calibration</a:t>
            </a:r>
            <a:r>
              <a:rPr lang="de-DE" sz="2800" dirty="0"/>
              <a:t> </a:t>
            </a:r>
            <a:r>
              <a:rPr lang="de-DE" sz="2800" dirty="0" err="1"/>
              <a:t>certificate</a:t>
            </a:r>
            <a:endParaRPr lang="de-DE" sz="28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30905DE-BFB3-4F57-8D97-2890BA215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789" y="2793999"/>
            <a:ext cx="4576839" cy="343262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F5BEFE7-8408-40FC-93C3-67B47D3DA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519" y="1100084"/>
            <a:ext cx="6657042" cy="3667859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6F26C133-0FB5-4055-9116-CBCD176BBED8}"/>
              </a:ext>
            </a:extLst>
          </p:cNvPr>
          <p:cNvSpPr txBox="1"/>
          <p:nvPr/>
        </p:nvSpPr>
        <p:spPr>
          <a:xfrm>
            <a:off x="7358743" y="1632857"/>
            <a:ext cx="37650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Published</a:t>
            </a:r>
            <a:r>
              <a:rPr lang="de-DE" dirty="0"/>
              <a:t> in:</a:t>
            </a:r>
          </a:p>
          <a:p>
            <a:r>
              <a:rPr lang="de-DE" dirty="0"/>
              <a:t>PTB-Mitteilungen 127 (2017), p. 75-81</a:t>
            </a:r>
          </a:p>
        </p:txBody>
      </p:sp>
    </p:spTree>
    <p:extLst>
      <p:ext uri="{BB962C8B-B14F-4D97-AF65-F5344CB8AC3E}">
        <p14:creationId xmlns:p14="http://schemas.microsoft.com/office/powerpoint/2010/main" val="2293417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</Words>
  <Application>Microsoft Office PowerPoint</Application>
  <PresentationFormat>Breitbild</PresentationFormat>
  <Paragraphs>129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等线</vt:lpstr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Ulbig</dc:creator>
  <cp:lastModifiedBy>Peter Ulbig</cp:lastModifiedBy>
  <cp:revision>148</cp:revision>
  <cp:lastPrinted>2017-05-17T14:27:22Z</cp:lastPrinted>
  <dcterms:created xsi:type="dcterms:W3CDTF">2017-05-11T12:00:40Z</dcterms:created>
  <dcterms:modified xsi:type="dcterms:W3CDTF">2018-04-11T06:26:58Z</dcterms:modified>
</cp:coreProperties>
</file>